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  <p:sldMasterId id="2147483696" r:id="rId2"/>
  </p:sldMasterIdLst>
  <p:notesMasterIdLst>
    <p:notesMasterId r:id="rId13"/>
  </p:notesMasterIdLst>
  <p:handoutMasterIdLst>
    <p:handoutMasterId r:id="rId14"/>
  </p:handoutMasterIdLst>
  <p:sldIdLst>
    <p:sldId id="269" r:id="rId3"/>
    <p:sldId id="257" r:id="rId4"/>
    <p:sldId id="268" r:id="rId5"/>
    <p:sldId id="261" r:id="rId6"/>
    <p:sldId id="259" r:id="rId7"/>
    <p:sldId id="267" r:id="rId8"/>
    <p:sldId id="266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D1BD"/>
    <a:srgbClr val="182F6D"/>
    <a:srgbClr val="1C37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585" autoAdjust="0"/>
  </p:normalViewPr>
  <p:slideViewPr>
    <p:cSldViewPr snapToGrid="0" snapToObjects="1">
      <p:cViewPr varScale="1">
        <p:scale>
          <a:sx n="105" d="100"/>
          <a:sy n="105" d="100"/>
        </p:scale>
        <p:origin x="118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C6892-0314-3142-AC36-E38583A08F92}" type="datetimeFigureOut">
              <a:rPr lang="fr-FR" smtClean="0"/>
              <a:t>13/12/2019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81CD39-B102-984B-A90B-D70C949B76C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16859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91B27A-74C8-224D-A3C2-6EBE90502AF2}" type="datetimeFigureOut">
              <a:rPr lang="fr-FR" smtClean="0"/>
              <a:t>13/12/2019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8F582B-6F0C-6C40-8B46-FFEB04AC8FD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2962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F582B-6F0C-6C40-8B46-FFEB04AC8FDF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81368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H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99F01-F0FE-004F-9E60-BB8B8BD85EB8}" type="datetimeFigureOut">
              <a:rPr lang="fr-FR" smtClean="0"/>
              <a:t>13/12/2019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8D354-0914-5349-B2B6-AABE07FF44B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8055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99F01-F0FE-004F-9E60-BB8B8BD85EB8}" type="datetimeFigureOut">
              <a:rPr lang="fr-FR" smtClean="0"/>
              <a:t>13/12/2019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8D354-0914-5349-B2B6-AABE07FF44B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6416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99F01-F0FE-004F-9E60-BB8B8BD85EB8}" type="datetimeFigureOut">
              <a:rPr lang="fr-FR" smtClean="0"/>
              <a:t>13/12/2019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8D354-0914-5349-B2B6-AABE07FF44B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13756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H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A7D40-E662-CE4E-87E4-73CE03DECB01}" type="datetimeFigureOut">
              <a:rPr lang="fr-FR" smtClean="0"/>
              <a:t>13/12/2019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D0D8-3D09-D746-B2F8-75DDACEBF5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50015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A7D40-E662-CE4E-87E4-73CE03DECB01}" type="datetimeFigureOut">
              <a:rPr lang="fr-FR" smtClean="0"/>
              <a:t>13/12/2019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D0D8-3D09-D746-B2F8-75DDACEBF5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19368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A7D40-E662-CE4E-87E4-73CE03DECB01}" type="datetimeFigureOut">
              <a:rPr lang="fr-FR" smtClean="0"/>
              <a:t>13/12/2019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D0D8-3D09-D746-B2F8-75DDACEBF5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88199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A7D40-E662-CE4E-87E4-73CE03DECB01}" type="datetimeFigureOut">
              <a:rPr lang="fr-FR" smtClean="0"/>
              <a:t>13/12/2019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D0D8-3D09-D746-B2F8-75DDACEBF5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24984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A7D40-E662-CE4E-87E4-73CE03DECB01}" type="datetimeFigureOut">
              <a:rPr lang="fr-FR" smtClean="0"/>
              <a:t>13/12/2019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D0D8-3D09-D746-B2F8-75DDACEBF5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21492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A7D40-E662-CE4E-87E4-73CE03DECB01}" type="datetimeFigureOut">
              <a:rPr lang="fr-FR" smtClean="0"/>
              <a:t>13/12/2019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D0D8-3D09-D746-B2F8-75DDACEBF5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37187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A7D40-E662-CE4E-87E4-73CE03DECB01}" type="datetimeFigureOut">
              <a:rPr lang="fr-FR" smtClean="0"/>
              <a:t>13/12/2019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D0D8-3D09-D746-B2F8-75DDACEBF5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74781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A7D40-E662-CE4E-87E4-73CE03DECB01}" type="datetimeFigureOut">
              <a:rPr lang="fr-FR" smtClean="0"/>
              <a:t>13/12/2019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D0D8-3D09-D746-B2F8-75DDACEBF5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342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99F01-F0FE-004F-9E60-BB8B8BD85EB8}" type="datetimeFigureOut">
              <a:rPr lang="fr-FR" smtClean="0"/>
              <a:t>13/12/2019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8D354-0914-5349-B2B6-AABE07FF44B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46207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A7D40-E662-CE4E-87E4-73CE03DECB01}" type="datetimeFigureOut">
              <a:rPr lang="fr-FR" smtClean="0"/>
              <a:t>13/12/2019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D0D8-3D09-D746-B2F8-75DDACEBF5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59925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A7D40-E662-CE4E-87E4-73CE03DECB01}" type="datetimeFigureOut">
              <a:rPr lang="fr-FR" smtClean="0"/>
              <a:t>13/12/2019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D0D8-3D09-D746-B2F8-75DDACEBF5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70664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A7D40-E662-CE4E-87E4-73CE03DECB01}" type="datetimeFigureOut">
              <a:rPr lang="fr-FR" smtClean="0"/>
              <a:t>13/12/2019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D0D8-3D09-D746-B2F8-75DDACEBF5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5489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99F01-F0FE-004F-9E60-BB8B8BD85EB8}" type="datetimeFigureOut">
              <a:rPr lang="fr-FR" smtClean="0"/>
              <a:t>13/12/2019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8D354-0914-5349-B2B6-AABE07FF44B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8660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99F01-F0FE-004F-9E60-BB8B8BD85EB8}" type="datetimeFigureOut">
              <a:rPr lang="fr-FR" smtClean="0"/>
              <a:t>13/12/2019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8D354-0914-5349-B2B6-AABE07FF44B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3303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99F01-F0FE-004F-9E60-BB8B8BD85EB8}" type="datetimeFigureOut">
              <a:rPr lang="fr-FR" smtClean="0"/>
              <a:t>13/12/2019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8D354-0914-5349-B2B6-AABE07FF44B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226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99F01-F0FE-004F-9E60-BB8B8BD85EB8}" type="datetimeFigureOut">
              <a:rPr lang="fr-FR" smtClean="0"/>
              <a:t>13/12/2019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8D354-0914-5349-B2B6-AABE07FF44B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1259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99F01-F0FE-004F-9E60-BB8B8BD85EB8}" type="datetimeFigureOut">
              <a:rPr lang="fr-FR" smtClean="0"/>
              <a:t>13/12/2019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8D354-0914-5349-B2B6-AABE07FF44B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146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99F01-F0FE-004F-9E60-BB8B8BD85EB8}" type="datetimeFigureOut">
              <a:rPr lang="fr-FR" smtClean="0"/>
              <a:t>13/12/2019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8D354-0914-5349-B2B6-AABE07FF44B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6211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99F01-F0FE-004F-9E60-BB8B8BD85EB8}" type="datetimeFigureOut">
              <a:rPr lang="fr-FR" smtClean="0"/>
              <a:t>13/12/2019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8D354-0914-5349-B2B6-AABE07FF44B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7322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499F01-F0FE-004F-9E60-BB8B8BD85EB8}" type="datetimeFigureOut">
              <a:rPr lang="fr-FR" smtClean="0"/>
              <a:t>13/12/2019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8D354-0914-5349-B2B6-AABE07FF44B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2443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A7D40-E662-CE4E-87E4-73CE03DECB01}" type="datetimeFigureOut">
              <a:rPr lang="fr-FR" smtClean="0"/>
              <a:t>13/12/2019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24D0D8-3D09-D746-B2F8-75DDACEBF523}" type="slidenum">
              <a:rPr lang="fr-FR" smtClean="0"/>
              <a:t>‹#›</a:t>
            </a:fld>
            <a:endParaRPr lang="fr-FR"/>
          </a:p>
        </p:txBody>
      </p:sp>
      <p:pic>
        <p:nvPicPr>
          <p:cNvPr id="7" name="Image 6" descr="pastiera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405" y="274638"/>
            <a:ext cx="1138012" cy="1517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907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43741" y="2787387"/>
            <a:ext cx="7772400" cy="1470025"/>
          </a:xfrm>
        </p:spPr>
        <p:txBody>
          <a:bodyPr/>
          <a:lstStyle/>
          <a:p>
            <a:r>
              <a:rPr lang="fr-FR" dirty="0" smtClean="0"/>
              <a:t>LIDI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4272015"/>
            <a:ext cx="6400800" cy="1752600"/>
          </a:xfrm>
        </p:spPr>
        <p:txBody>
          <a:bodyPr>
            <a:normAutofit fontScale="70000" lnSpcReduction="20000"/>
          </a:bodyPr>
          <a:lstStyle/>
          <a:p>
            <a:r>
              <a:rPr lang="fr-FR" b="1" dirty="0" smtClean="0">
                <a:solidFill>
                  <a:schemeClr val="tx1"/>
                </a:solidFill>
              </a:rPr>
              <a:t>LABORATORI INTERNAZIONALI DI DIRITTO ITALIANO</a:t>
            </a:r>
          </a:p>
          <a:p>
            <a:r>
              <a:rPr lang="fr-FR" b="1" dirty="0" smtClean="0">
                <a:solidFill>
                  <a:schemeClr val="tx1"/>
                </a:solidFill>
              </a:rPr>
              <a:t>LABORATOIRES INTERNATIONAUX DE DROIT ITALIEN</a:t>
            </a:r>
          </a:p>
          <a:p>
            <a:r>
              <a:rPr lang="fr-FR" b="1" dirty="0" smtClean="0">
                <a:solidFill>
                  <a:schemeClr val="tx1"/>
                </a:solidFill>
              </a:rPr>
              <a:t>INTERNATIONAL LABS ON ITALIAN LAW</a:t>
            </a:r>
          </a:p>
          <a:p>
            <a:r>
              <a:rPr lang="fr-FR" dirty="0" smtClean="0"/>
              <a:t> </a:t>
            </a:r>
            <a:endParaRPr lang="fr-FR" dirty="0"/>
          </a:p>
        </p:txBody>
      </p:sp>
      <p:pic>
        <p:nvPicPr>
          <p:cNvPr id="7" name="Image 6" descr="Mondo Andrea.jpg"/>
          <p:cNvPicPr>
            <a:picLocks noChangeAspect="1"/>
          </p:cNvPicPr>
          <p:nvPr/>
        </p:nvPicPr>
        <p:blipFill>
          <a:blip r:embed="rId2">
            <a:alphaModFix amt="50000"/>
            <a:duotone>
              <a:prstClr val="black"/>
              <a:srgbClr val="59D1BD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741" y="301066"/>
            <a:ext cx="8305408" cy="622905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58525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00"/>
    </mc:Choice>
    <mc:Fallback xmlns="">
      <p:transition xmlns:p14="http://schemas.microsoft.com/office/powerpoint/2010/main" spd="slow" advTm="4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Come </a:t>
            </a:r>
            <a:r>
              <a:rPr lang="fr-FR" dirty="0" err="1"/>
              <a:t>sapere</a:t>
            </a:r>
            <a:r>
              <a:rPr lang="fr-FR" dirty="0"/>
              <a:t> di </a:t>
            </a:r>
            <a:r>
              <a:rPr lang="fr-FR" dirty="0" smtClean="0"/>
              <a:t>più </a:t>
            </a:r>
            <a:r>
              <a:rPr lang="fr-FR" dirty="0"/>
              <a:t>dei </a:t>
            </a:r>
            <a:r>
              <a:rPr lang="fr-FR" dirty="0" err="1"/>
              <a:t>prossimi</a:t>
            </a:r>
            <a:r>
              <a:rPr lang="fr-FR" dirty="0"/>
              <a:t> LIDI?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 smtClean="0"/>
              <a:t>Per « </a:t>
            </a:r>
            <a:r>
              <a:rPr lang="fr-FR" dirty="0" err="1" smtClean="0"/>
              <a:t>approdare</a:t>
            </a:r>
            <a:r>
              <a:rPr lang="fr-FR" dirty="0" smtClean="0"/>
              <a:t> » ai </a:t>
            </a:r>
            <a:r>
              <a:rPr lang="fr-FR" dirty="0" err="1" smtClean="0"/>
              <a:t>prossimi</a:t>
            </a:r>
            <a:r>
              <a:rPr lang="fr-FR" dirty="0" smtClean="0"/>
              <a:t> LIDI, </a:t>
            </a:r>
            <a:r>
              <a:rPr lang="fr-FR" dirty="0" err="1" smtClean="0"/>
              <a:t>contatta</a:t>
            </a:r>
            <a:r>
              <a:rPr lang="fr-FR" dirty="0" smtClean="0"/>
              <a:t> pure l’</a:t>
            </a:r>
            <a:r>
              <a:rPr lang="fr-FR" dirty="0" err="1" smtClean="0"/>
              <a:t>avvocato</a:t>
            </a:r>
            <a:r>
              <a:rPr lang="fr-FR" dirty="0" smtClean="0"/>
              <a:t> Andrea </a:t>
            </a:r>
            <a:r>
              <a:rPr lang="fr-FR" dirty="0" smtClean="0"/>
              <a:t>Pappalardo</a:t>
            </a:r>
            <a:r>
              <a:rPr lang="fr-FR" dirty="0"/>
              <a:t>.</a:t>
            </a:r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endParaRPr lang="fr-FR" dirty="0"/>
          </a:p>
        </p:txBody>
      </p:sp>
      <p:pic>
        <p:nvPicPr>
          <p:cNvPr id="4" name="Image 3" descr="ndrea pappalard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0596" y="2900280"/>
            <a:ext cx="1503624" cy="1459372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itre 1"/>
          <p:cNvSpPr txBox="1">
            <a:spLocks/>
          </p:cNvSpPr>
          <p:nvPr/>
        </p:nvSpPr>
        <p:spPr>
          <a:xfrm>
            <a:off x="609600" y="581995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fr-FR" sz="1600" dirty="0">
              <a:solidFill>
                <a:srgbClr val="182F6D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106277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"/>
    </mc:Choice>
    <mc:Fallback xmlns="">
      <p:transition xmlns:p14="http://schemas.microsoft.com/office/powerpoint/2010/main" spd="slow" advTm="7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Cosa </a:t>
            </a:r>
            <a:r>
              <a:rPr lang="fr-FR" dirty="0" smtClean="0"/>
              <a:t>sono i </a:t>
            </a:r>
            <a:r>
              <a:rPr lang="fr-FR" dirty="0"/>
              <a:t>LIDI?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396026"/>
          </a:xfrm>
        </p:spPr>
        <p:txBody>
          <a:bodyPr/>
          <a:lstStyle/>
          <a:p>
            <a:pPr marL="0" indent="0">
              <a:buNone/>
            </a:pPr>
            <a:endParaRPr lang="fr-FR" dirty="0" smtClean="0"/>
          </a:p>
          <a:p>
            <a:pPr marL="0" indent="0" algn="just">
              <a:buNone/>
            </a:pPr>
            <a:r>
              <a:rPr lang="fr-FR" dirty="0" smtClean="0"/>
              <a:t>I LIDI sono </a:t>
            </a:r>
            <a:r>
              <a:rPr lang="fr-FR" dirty="0" err="1" smtClean="0"/>
              <a:t>incontri</a:t>
            </a:r>
            <a:r>
              <a:rPr lang="fr-FR" dirty="0" smtClean="0"/>
              <a:t> </a:t>
            </a:r>
            <a:r>
              <a:rPr lang="fr-FR" dirty="0" err="1" smtClean="0"/>
              <a:t>informativi</a:t>
            </a:r>
            <a:r>
              <a:rPr lang="fr-FR" dirty="0" smtClean="0"/>
              <a:t> e di </a:t>
            </a:r>
            <a:r>
              <a:rPr lang="fr-FR" dirty="0" err="1" smtClean="0"/>
              <a:t>approfondimento</a:t>
            </a:r>
            <a:r>
              <a:rPr lang="fr-FR" dirty="0" smtClean="0"/>
              <a:t>, </a:t>
            </a:r>
            <a:r>
              <a:rPr lang="fr-FR" dirty="0" err="1" smtClean="0"/>
              <a:t>principalmente</a:t>
            </a:r>
            <a:r>
              <a:rPr lang="fr-FR" dirty="0" smtClean="0"/>
              <a:t> di </a:t>
            </a:r>
            <a:r>
              <a:rPr lang="fr-FR" dirty="0" err="1" smtClean="0"/>
              <a:t>diritto</a:t>
            </a:r>
            <a:r>
              <a:rPr lang="fr-FR" dirty="0" smtClean="0"/>
              <a:t> italiano, su </a:t>
            </a:r>
            <a:r>
              <a:rPr lang="fr-FR" dirty="0" err="1" smtClean="0"/>
              <a:t>tematiche</a:t>
            </a:r>
            <a:r>
              <a:rPr lang="fr-FR" dirty="0" smtClean="0"/>
              <a:t> </a:t>
            </a:r>
            <a:r>
              <a:rPr lang="fr-FR" dirty="0" err="1" smtClean="0"/>
              <a:t>transnazionali</a:t>
            </a:r>
            <a:r>
              <a:rPr lang="fr-FR" dirty="0" smtClean="0"/>
              <a:t> </a:t>
            </a:r>
            <a:r>
              <a:rPr lang="fr-FR" dirty="0" err="1" smtClean="0"/>
              <a:t>inerenti</a:t>
            </a:r>
            <a:r>
              <a:rPr lang="fr-FR" dirty="0" smtClean="0"/>
              <a:t> alla </a:t>
            </a:r>
            <a:r>
              <a:rPr lang="fr-FR" dirty="0" err="1" smtClean="0"/>
              <a:t>mobilità</a:t>
            </a:r>
            <a:r>
              <a:rPr lang="fr-FR" dirty="0" smtClean="0"/>
              <a:t> delle </a:t>
            </a:r>
            <a:r>
              <a:rPr lang="fr-FR" dirty="0" err="1" smtClean="0"/>
              <a:t>persone</a:t>
            </a:r>
            <a:r>
              <a:rPr lang="fr-FR" dirty="0" smtClean="0"/>
              <a:t> </a:t>
            </a:r>
            <a:r>
              <a:rPr lang="fr-FR" dirty="0" err="1" smtClean="0"/>
              <a:t>ed</a:t>
            </a:r>
            <a:r>
              <a:rPr lang="fr-FR" dirty="0" smtClean="0"/>
              <a:t> alla </a:t>
            </a:r>
            <a:r>
              <a:rPr lang="fr-FR" dirty="0" err="1" smtClean="0"/>
              <a:t>circolazione</a:t>
            </a:r>
            <a:r>
              <a:rPr lang="fr-FR" dirty="0" smtClean="0"/>
              <a:t> di </a:t>
            </a:r>
            <a:r>
              <a:rPr lang="fr-FR" dirty="0" err="1" smtClean="0"/>
              <a:t>beni</a:t>
            </a:r>
            <a:r>
              <a:rPr lang="fr-FR" dirty="0" smtClean="0"/>
              <a:t> e </a:t>
            </a:r>
            <a:r>
              <a:rPr lang="fr-FR" dirty="0" err="1" smtClean="0"/>
              <a:t>servizi</a:t>
            </a:r>
            <a:r>
              <a:rPr lang="fr-FR" dirty="0" smtClean="0"/>
              <a:t> </a:t>
            </a:r>
            <a:r>
              <a:rPr lang="fr-FR" dirty="0" err="1" smtClean="0"/>
              <a:t>tra</a:t>
            </a:r>
            <a:r>
              <a:rPr lang="fr-FR" dirty="0" smtClean="0"/>
              <a:t> l’</a:t>
            </a:r>
            <a:r>
              <a:rPr lang="fr-FR" dirty="0" err="1" smtClean="0"/>
              <a:t>Italia</a:t>
            </a:r>
            <a:r>
              <a:rPr lang="fr-FR" dirty="0" smtClean="0"/>
              <a:t> e l’</a:t>
            </a:r>
            <a:r>
              <a:rPr lang="fr-FR" dirty="0" err="1" smtClean="0"/>
              <a:t>estero</a:t>
            </a:r>
            <a:r>
              <a:rPr lang="fr-FR" dirty="0" smtClean="0"/>
              <a:t>.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7255973" y="5791830"/>
            <a:ext cx="14308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sz="900" dirty="0"/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609600" y="5230291"/>
            <a:ext cx="8077200" cy="1531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dirty="0"/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457200" y="5715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1400" dirty="0" err="1" smtClean="0">
                <a:solidFill>
                  <a:srgbClr val="182F6D"/>
                </a:solidFill>
                <a:latin typeface="Century Gothic"/>
                <a:cs typeface="Century Gothic"/>
              </a:rPr>
              <a:t>Laboratori</a:t>
            </a:r>
            <a:r>
              <a:rPr lang="fr-FR" sz="1400" dirty="0" smtClean="0">
                <a:solidFill>
                  <a:srgbClr val="182F6D"/>
                </a:solidFill>
                <a:latin typeface="Century Gothic"/>
                <a:cs typeface="Century Gothic"/>
              </a:rPr>
              <a:t> </a:t>
            </a:r>
            <a:r>
              <a:rPr lang="fr-FR" sz="1400" dirty="0" err="1" smtClean="0">
                <a:solidFill>
                  <a:srgbClr val="182F6D"/>
                </a:solidFill>
                <a:latin typeface="Century Gothic"/>
                <a:cs typeface="Century Gothic"/>
              </a:rPr>
              <a:t>Internazionali</a:t>
            </a:r>
            <a:endParaRPr lang="fr-FR" sz="1400" dirty="0" smtClean="0">
              <a:solidFill>
                <a:srgbClr val="182F6D"/>
              </a:solidFill>
              <a:latin typeface="Century Gothic"/>
              <a:cs typeface="Century Gothic"/>
            </a:endParaRPr>
          </a:p>
          <a:p>
            <a:pPr algn="l"/>
            <a:r>
              <a:rPr lang="fr-FR" sz="1400" dirty="0" smtClean="0">
                <a:solidFill>
                  <a:srgbClr val="182F6D"/>
                </a:solidFill>
                <a:latin typeface="Century Gothic"/>
                <a:cs typeface="Century Gothic"/>
              </a:rPr>
              <a:t>di </a:t>
            </a:r>
            <a:r>
              <a:rPr lang="fr-FR" sz="1400" dirty="0" err="1" smtClean="0">
                <a:solidFill>
                  <a:srgbClr val="182F6D"/>
                </a:solidFill>
                <a:latin typeface="Century Gothic"/>
                <a:cs typeface="Century Gothic"/>
              </a:rPr>
              <a:t>Diritto</a:t>
            </a:r>
            <a:r>
              <a:rPr lang="fr-FR" sz="1400" dirty="0" smtClean="0">
                <a:solidFill>
                  <a:srgbClr val="182F6D"/>
                </a:solidFill>
                <a:latin typeface="Century Gothic"/>
                <a:cs typeface="Century Gothic"/>
              </a:rPr>
              <a:t> Italiano</a:t>
            </a:r>
          </a:p>
          <a:p>
            <a:pPr algn="l"/>
            <a:endParaRPr lang="fr-FR" sz="1400" dirty="0" smtClean="0">
              <a:solidFill>
                <a:srgbClr val="182F6D"/>
              </a:solidFill>
              <a:latin typeface="Century Gothic"/>
              <a:cs typeface="Century Gothic"/>
            </a:endParaRPr>
          </a:p>
          <a:p>
            <a:pPr algn="l"/>
            <a:r>
              <a:rPr lang="fr-FR" sz="1200" dirty="0">
                <a:solidFill>
                  <a:srgbClr val="182F6D"/>
                </a:solidFill>
                <a:latin typeface="Century Gothic"/>
                <a:cs typeface="Century Gothic"/>
              </a:rPr>
              <a:t>a</a:t>
            </a:r>
            <a:r>
              <a:rPr lang="fr-FR" sz="1200" dirty="0" smtClean="0">
                <a:solidFill>
                  <a:srgbClr val="182F6D"/>
                </a:solidFill>
                <a:latin typeface="Century Gothic"/>
                <a:cs typeface="Century Gothic"/>
              </a:rPr>
              <a:t> cura di Andrea </a:t>
            </a:r>
            <a:r>
              <a:rPr lang="fr-FR" sz="1200" dirty="0" err="1" smtClean="0">
                <a:solidFill>
                  <a:srgbClr val="182F6D"/>
                </a:solidFill>
                <a:latin typeface="Century Gothic"/>
                <a:cs typeface="Century Gothic"/>
              </a:rPr>
              <a:t>Pappalardo</a:t>
            </a:r>
            <a:r>
              <a:rPr lang="fr-FR" sz="1600" dirty="0" smtClean="0">
                <a:solidFill>
                  <a:srgbClr val="182F6D"/>
                </a:solidFill>
                <a:latin typeface="Century Gothic"/>
                <a:cs typeface="Century Gothic"/>
              </a:rPr>
              <a:t/>
            </a:r>
            <a:br>
              <a:rPr lang="fr-FR" sz="1600" dirty="0" smtClean="0">
                <a:solidFill>
                  <a:srgbClr val="182F6D"/>
                </a:solidFill>
                <a:latin typeface="Century Gothic"/>
                <a:cs typeface="Century Gothic"/>
              </a:rPr>
            </a:br>
            <a:endParaRPr lang="fr-FR" sz="1600" dirty="0">
              <a:solidFill>
                <a:srgbClr val="182F6D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161552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"/>
    </mc:Choice>
    <mc:Fallback xmlns="">
      <p:transition xmlns:p14="http://schemas.microsoft.com/office/powerpoint/2010/main" spd="slow" advTm="7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Come si </a:t>
            </a:r>
            <a:r>
              <a:rPr lang="fr-FR" dirty="0" err="1" smtClean="0"/>
              <a:t>articolano</a:t>
            </a:r>
            <a:r>
              <a:rPr lang="fr-FR" dirty="0" smtClean="0"/>
              <a:t> i LIDI?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fr-FR" dirty="0" smtClean="0"/>
              <a:t>I LIDI si </a:t>
            </a:r>
            <a:r>
              <a:rPr lang="fr-FR" dirty="0" err="1" smtClean="0"/>
              <a:t>articolano</a:t>
            </a:r>
            <a:r>
              <a:rPr lang="fr-FR" dirty="0" smtClean="0"/>
              <a:t>:</a:t>
            </a:r>
          </a:p>
          <a:p>
            <a:pPr marL="0" indent="0" algn="ctr">
              <a:buNone/>
            </a:pPr>
            <a:endParaRPr lang="fr-FR" sz="1600" dirty="0"/>
          </a:p>
          <a:p>
            <a:pPr algn="just"/>
            <a:r>
              <a:rPr lang="fr-FR" dirty="0" smtClean="0"/>
              <a:t>In </a:t>
            </a:r>
            <a:r>
              <a:rPr lang="fr-FR" dirty="0" err="1" smtClean="0"/>
              <a:t>seminari</a:t>
            </a:r>
            <a:r>
              <a:rPr lang="fr-FR" dirty="0" smtClean="0"/>
              <a:t> </a:t>
            </a:r>
            <a:r>
              <a:rPr lang="fr-FR" dirty="0" err="1" smtClean="0"/>
              <a:t>dedicati</a:t>
            </a:r>
            <a:r>
              <a:rPr lang="fr-FR" dirty="0" smtClean="0"/>
              <a:t> ad un </a:t>
            </a:r>
            <a:r>
              <a:rPr lang="fr-FR" dirty="0" err="1" smtClean="0"/>
              <a:t>pubblico</a:t>
            </a:r>
            <a:r>
              <a:rPr lang="fr-FR" dirty="0" smtClean="0"/>
              <a:t> </a:t>
            </a:r>
            <a:r>
              <a:rPr lang="fr-FR" dirty="0" err="1" smtClean="0"/>
              <a:t>ristretto</a:t>
            </a:r>
            <a:r>
              <a:rPr lang="fr-FR" dirty="0" smtClean="0"/>
              <a:t>, </a:t>
            </a:r>
            <a:r>
              <a:rPr lang="fr-FR" dirty="0" err="1" smtClean="0"/>
              <a:t>sulla</a:t>
            </a:r>
            <a:r>
              <a:rPr lang="fr-FR" dirty="0" smtClean="0"/>
              <a:t> base di </a:t>
            </a:r>
            <a:r>
              <a:rPr lang="fr-FR" dirty="0" err="1" smtClean="0"/>
              <a:t>quesiti</a:t>
            </a:r>
            <a:r>
              <a:rPr lang="fr-FR" dirty="0" smtClean="0"/>
              <a:t> </a:t>
            </a:r>
            <a:r>
              <a:rPr lang="fr-FR" dirty="0" err="1" smtClean="0"/>
              <a:t>sottoposti</a:t>
            </a:r>
            <a:r>
              <a:rPr lang="fr-FR" dirty="0" smtClean="0"/>
              <a:t> </a:t>
            </a:r>
            <a:r>
              <a:rPr lang="fr-FR" dirty="0" err="1" smtClean="0"/>
              <a:t>dai</a:t>
            </a:r>
            <a:r>
              <a:rPr lang="fr-FR" dirty="0" smtClean="0"/>
              <a:t> </a:t>
            </a:r>
            <a:r>
              <a:rPr lang="fr-FR" dirty="0" err="1" smtClean="0"/>
              <a:t>partecipanti</a:t>
            </a:r>
            <a:r>
              <a:rPr lang="fr-FR" dirty="0" smtClean="0"/>
              <a:t> </a:t>
            </a:r>
            <a:r>
              <a:rPr lang="fr-FR" dirty="0" err="1" smtClean="0"/>
              <a:t>nell’area</a:t>
            </a:r>
            <a:r>
              <a:rPr lang="fr-FR" dirty="0" smtClean="0"/>
              <a:t> </a:t>
            </a:r>
            <a:r>
              <a:rPr lang="fr-FR" dirty="0" err="1" smtClean="0"/>
              <a:t>tematica</a:t>
            </a:r>
            <a:endParaRPr lang="fr-FR" dirty="0" smtClean="0"/>
          </a:p>
          <a:p>
            <a:pPr algn="just"/>
            <a:r>
              <a:rPr lang="fr-FR" dirty="0" smtClean="0"/>
              <a:t>Per il </a:t>
            </a:r>
            <a:r>
              <a:rPr lang="fr-FR" dirty="0" err="1" smtClean="0"/>
              <a:t>tramite</a:t>
            </a:r>
            <a:r>
              <a:rPr lang="fr-FR" dirty="0" smtClean="0"/>
              <a:t> </a:t>
            </a:r>
            <a:r>
              <a:rPr lang="fr-FR" dirty="0" err="1" smtClean="0"/>
              <a:t>conferenze</a:t>
            </a:r>
            <a:r>
              <a:rPr lang="fr-FR" dirty="0" smtClean="0"/>
              <a:t> aperte ad un </a:t>
            </a:r>
            <a:r>
              <a:rPr lang="fr-FR" dirty="0" err="1" smtClean="0"/>
              <a:t>vasto</a:t>
            </a:r>
            <a:r>
              <a:rPr lang="fr-FR" dirty="0" smtClean="0"/>
              <a:t> </a:t>
            </a:r>
            <a:r>
              <a:rPr lang="fr-FR" dirty="0" err="1" smtClean="0"/>
              <a:t>pubblico</a:t>
            </a:r>
            <a:endParaRPr lang="fr-FR" dirty="0" smtClean="0"/>
          </a:p>
          <a:p>
            <a:pPr algn="just"/>
            <a:r>
              <a:rPr lang="fr-FR" dirty="0" smtClean="0"/>
              <a:t>Per il </a:t>
            </a:r>
            <a:r>
              <a:rPr lang="fr-FR" dirty="0" err="1" smtClean="0"/>
              <a:t>tramite</a:t>
            </a:r>
            <a:r>
              <a:rPr lang="fr-FR" dirty="0" smtClean="0"/>
              <a:t> di </a:t>
            </a:r>
            <a:r>
              <a:rPr lang="fr-FR" dirty="0" err="1" smtClean="0"/>
              <a:t>sessioni</a:t>
            </a:r>
            <a:r>
              <a:rPr lang="fr-FR" dirty="0" smtClean="0"/>
              <a:t> online, su </a:t>
            </a:r>
            <a:r>
              <a:rPr lang="fr-FR" dirty="0" err="1" smtClean="0"/>
              <a:t>richiesta</a:t>
            </a:r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457200" y="571193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1600" dirty="0" err="1">
                <a:solidFill>
                  <a:srgbClr val="182F6D"/>
                </a:solidFill>
                <a:latin typeface="Century Gothic"/>
                <a:cs typeface="Century Gothic"/>
              </a:rPr>
              <a:t>Laboratori</a:t>
            </a:r>
            <a:r>
              <a:rPr lang="fr-FR" sz="1600" dirty="0">
                <a:solidFill>
                  <a:srgbClr val="182F6D"/>
                </a:solidFill>
                <a:latin typeface="Century Gothic"/>
                <a:cs typeface="Century Gothic"/>
              </a:rPr>
              <a:t> </a:t>
            </a:r>
            <a:r>
              <a:rPr lang="fr-FR" sz="1600" dirty="0" err="1">
                <a:solidFill>
                  <a:srgbClr val="182F6D"/>
                </a:solidFill>
                <a:latin typeface="Century Gothic"/>
                <a:cs typeface="Century Gothic"/>
              </a:rPr>
              <a:t>Internazionali</a:t>
            </a:r>
            <a:endParaRPr lang="fr-FR" sz="1600" dirty="0">
              <a:solidFill>
                <a:srgbClr val="182F6D"/>
              </a:solidFill>
              <a:latin typeface="Century Gothic"/>
              <a:cs typeface="Century Gothic"/>
            </a:endParaRPr>
          </a:p>
          <a:p>
            <a:pPr algn="l"/>
            <a:r>
              <a:rPr lang="fr-FR" sz="1600" dirty="0">
                <a:solidFill>
                  <a:srgbClr val="182F6D"/>
                </a:solidFill>
                <a:latin typeface="Century Gothic"/>
                <a:cs typeface="Century Gothic"/>
              </a:rPr>
              <a:t>di </a:t>
            </a:r>
            <a:r>
              <a:rPr lang="fr-FR" sz="1600" dirty="0" err="1">
                <a:solidFill>
                  <a:srgbClr val="182F6D"/>
                </a:solidFill>
                <a:latin typeface="Century Gothic"/>
                <a:cs typeface="Century Gothic"/>
              </a:rPr>
              <a:t>Diritto</a:t>
            </a:r>
            <a:r>
              <a:rPr lang="fr-FR" sz="1600" dirty="0">
                <a:solidFill>
                  <a:srgbClr val="182F6D"/>
                </a:solidFill>
                <a:latin typeface="Century Gothic"/>
                <a:cs typeface="Century Gothic"/>
              </a:rPr>
              <a:t> Italiano</a:t>
            </a:r>
          </a:p>
          <a:p>
            <a:pPr algn="l"/>
            <a:endParaRPr lang="fr-FR" sz="1600" dirty="0">
              <a:solidFill>
                <a:srgbClr val="182F6D"/>
              </a:solidFill>
              <a:latin typeface="Century Gothic"/>
              <a:cs typeface="Century Gothic"/>
            </a:endParaRPr>
          </a:p>
          <a:p>
            <a:pPr algn="l"/>
            <a:r>
              <a:rPr lang="fr-FR" sz="1200" dirty="0">
                <a:solidFill>
                  <a:srgbClr val="182F6D"/>
                </a:solidFill>
                <a:latin typeface="Century Gothic"/>
                <a:cs typeface="Century Gothic"/>
              </a:rPr>
              <a:t>a cura di Andrea </a:t>
            </a:r>
            <a:r>
              <a:rPr lang="fr-FR" sz="1200" dirty="0" err="1">
                <a:solidFill>
                  <a:srgbClr val="182F6D"/>
                </a:solidFill>
                <a:latin typeface="Century Gothic"/>
                <a:cs typeface="Century Gothic"/>
              </a:rPr>
              <a:t>Pappalardo</a:t>
            </a:r>
            <a:r>
              <a:rPr lang="fr-FR" sz="1200" dirty="0" smtClean="0">
                <a:solidFill>
                  <a:srgbClr val="182F6D"/>
                </a:solidFill>
                <a:latin typeface="Century Gothic"/>
                <a:cs typeface="Century Gothic"/>
              </a:rPr>
              <a:t/>
            </a:r>
            <a:br>
              <a:rPr lang="fr-FR" sz="1200" dirty="0" smtClean="0">
                <a:solidFill>
                  <a:srgbClr val="182F6D"/>
                </a:solidFill>
                <a:latin typeface="Century Gothic"/>
                <a:cs typeface="Century Gothic"/>
              </a:rPr>
            </a:br>
            <a:endParaRPr lang="fr-FR" sz="1200" dirty="0">
              <a:solidFill>
                <a:srgbClr val="182F6D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046165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"/>
    </mc:Choice>
    <mc:Fallback xmlns="">
      <p:transition xmlns:p14="http://schemas.microsoft.com/office/powerpoint/2010/main" spd="slow" advTm="7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Chi </a:t>
            </a:r>
            <a:r>
              <a:rPr lang="fr-FR" dirty="0" err="1"/>
              <a:t>organizza</a:t>
            </a:r>
            <a:r>
              <a:rPr lang="fr-FR" dirty="0"/>
              <a:t> i LIDI?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3986" y="1411920"/>
            <a:ext cx="8229600" cy="4525963"/>
          </a:xfrm>
        </p:spPr>
        <p:txBody>
          <a:bodyPr/>
          <a:lstStyle/>
          <a:p>
            <a:endParaRPr lang="fr-FR" dirty="0"/>
          </a:p>
          <a:p>
            <a:pPr marL="0" indent="0" algn="just">
              <a:buNone/>
            </a:pPr>
            <a:r>
              <a:rPr lang="fr-FR" dirty="0" smtClean="0"/>
              <a:t>I LIDI sono </a:t>
            </a:r>
            <a:r>
              <a:rPr lang="fr-FR" dirty="0" err="1" smtClean="0"/>
              <a:t>organizzati</a:t>
            </a:r>
            <a:r>
              <a:rPr lang="fr-FR" dirty="0" smtClean="0"/>
              <a:t> </a:t>
            </a:r>
            <a:r>
              <a:rPr lang="fr-FR" dirty="0" err="1" smtClean="0"/>
              <a:t>dall’avvocato</a:t>
            </a:r>
            <a:r>
              <a:rPr lang="fr-FR" dirty="0" smtClean="0"/>
              <a:t> Andrea </a:t>
            </a:r>
            <a:r>
              <a:rPr lang="fr-FR" dirty="0" err="1" smtClean="0"/>
              <a:t>Pappalardo</a:t>
            </a:r>
            <a:r>
              <a:rPr lang="fr-FR" dirty="0" smtClean="0"/>
              <a:t>, </a:t>
            </a:r>
            <a:r>
              <a:rPr lang="fr-FR" dirty="0" err="1" smtClean="0"/>
              <a:t>responsabile</a:t>
            </a:r>
            <a:r>
              <a:rPr lang="fr-FR" dirty="0" smtClean="0"/>
              <a:t> </a:t>
            </a:r>
            <a:r>
              <a:rPr lang="fr-FR" dirty="0" err="1" smtClean="0"/>
              <a:t>dell’</a:t>
            </a:r>
            <a:r>
              <a:rPr lang="fr-FR" i="1" dirty="0" err="1" smtClean="0"/>
              <a:t>Italian</a:t>
            </a:r>
            <a:r>
              <a:rPr lang="fr-FR" i="1" dirty="0" smtClean="0"/>
              <a:t> Desk</a:t>
            </a:r>
            <a:r>
              <a:rPr lang="fr-FR" dirty="0" smtClean="0"/>
              <a:t> </a:t>
            </a:r>
            <a:r>
              <a:rPr lang="fr-FR" dirty="0" err="1" smtClean="0"/>
              <a:t>dello</a:t>
            </a:r>
            <a:r>
              <a:rPr lang="fr-FR" dirty="0" smtClean="0"/>
              <a:t> studio </a:t>
            </a:r>
            <a:r>
              <a:rPr lang="fr-FR" dirty="0" err="1" smtClean="0"/>
              <a:t>legale</a:t>
            </a:r>
            <a:r>
              <a:rPr lang="fr-FR" dirty="0" smtClean="0"/>
              <a:t> </a:t>
            </a:r>
            <a:r>
              <a:rPr lang="fr-FR" i="1" dirty="0" err="1" smtClean="0"/>
              <a:t>Mentha</a:t>
            </a:r>
            <a:r>
              <a:rPr lang="fr-FR" i="1" dirty="0" smtClean="0"/>
              <a:t> Avocats </a:t>
            </a:r>
            <a:r>
              <a:rPr lang="fr-FR" dirty="0" smtClean="0"/>
              <a:t>a Ginevra, in </a:t>
            </a:r>
            <a:r>
              <a:rPr lang="fr-FR" dirty="0" err="1" smtClean="0"/>
              <a:t>collaborazione</a:t>
            </a:r>
            <a:r>
              <a:rPr lang="fr-FR" dirty="0" smtClean="0"/>
              <a:t> con </a:t>
            </a:r>
            <a:r>
              <a:rPr lang="fr-FR" dirty="0" err="1" smtClean="0"/>
              <a:t>professionisti</a:t>
            </a:r>
            <a:r>
              <a:rPr lang="fr-FR" dirty="0" smtClean="0"/>
              <a:t> in </a:t>
            </a:r>
            <a:r>
              <a:rPr lang="fr-FR" dirty="0" err="1" smtClean="0"/>
              <a:t>Italia</a:t>
            </a:r>
            <a:r>
              <a:rPr lang="fr-FR" dirty="0" smtClean="0"/>
              <a:t> </a:t>
            </a:r>
            <a:r>
              <a:rPr lang="fr-FR" dirty="0" err="1" smtClean="0"/>
              <a:t>ed</a:t>
            </a:r>
            <a:r>
              <a:rPr lang="fr-FR" dirty="0" smtClean="0"/>
              <a:t> </a:t>
            </a:r>
            <a:r>
              <a:rPr lang="fr-FR" dirty="0" err="1" smtClean="0"/>
              <a:t>all’estero</a:t>
            </a:r>
            <a:r>
              <a:rPr lang="fr-FR" dirty="0" smtClean="0"/>
              <a:t>. </a:t>
            </a:r>
            <a:endParaRPr lang="fr-FR" dirty="0"/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457200" y="566755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1400" dirty="0" err="1">
                <a:solidFill>
                  <a:srgbClr val="182F6D"/>
                </a:solidFill>
                <a:latin typeface="Century Gothic"/>
                <a:cs typeface="Century Gothic"/>
              </a:rPr>
              <a:t>Laboratori</a:t>
            </a:r>
            <a:r>
              <a:rPr lang="fr-FR" sz="1400" dirty="0">
                <a:solidFill>
                  <a:srgbClr val="182F6D"/>
                </a:solidFill>
                <a:latin typeface="Century Gothic"/>
                <a:cs typeface="Century Gothic"/>
              </a:rPr>
              <a:t> </a:t>
            </a:r>
            <a:r>
              <a:rPr lang="fr-FR" sz="1400" dirty="0" err="1">
                <a:solidFill>
                  <a:srgbClr val="182F6D"/>
                </a:solidFill>
                <a:latin typeface="Century Gothic"/>
                <a:cs typeface="Century Gothic"/>
              </a:rPr>
              <a:t>Internazionali</a:t>
            </a:r>
            <a:endParaRPr lang="fr-FR" sz="1400" dirty="0">
              <a:solidFill>
                <a:srgbClr val="182F6D"/>
              </a:solidFill>
              <a:latin typeface="Century Gothic"/>
              <a:cs typeface="Century Gothic"/>
            </a:endParaRPr>
          </a:p>
          <a:p>
            <a:pPr algn="l"/>
            <a:r>
              <a:rPr lang="fr-FR" sz="1400" dirty="0">
                <a:solidFill>
                  <a:srgbClr val="182F6D"/>
                </a:solidFill>
                <a:latin typeface="Century Gothic"/>
                <a:cs typeface="Century Gothic"/>
              </a:rPr>
              <a:t>di </a:t>
            </a:r>
            <a:r>
              <a:rPr lang="fr-FR" sz="1400" dirty="0" err="1">
                <a:solidFill>
                  <a:srgbClr val="182F6D"/>
                </a:solidFill>
                <a:latin typeface="Century Gothic"/>
                <a:cs typeface="Century Gothic"/>
              </a:rPr>
              <a:t>Diritto</a:t>
            </a:r>
            <a:r>
              <a:rPr lang="fr-FR" sz="1400" dirty="0">
                <a:solidFill>
                  <a:srgbClr val="182F6D"/>
                </a:solidFill>
                <a:latin typeface="Century Gothic"/>
                <a:cs typeface="Century Gothic"/>
              </a:rPr>
              <a:t> Italiano</a:t>
            </a:r>
          </a:p>
          <a:p>
            <a:pPr algn="l"/>
            <a:endParaRPr lang="fr-FR" sz="1600" dirty="0">
              <a:solidFill>
                <a:srgbClr val="182F6D"/>
              </a:solidFill>
              <a:latin typeface="Century Gothic"/>
              <a:cs typeface="Century Gothic"/>
            </a:endParaRPr>
          </a:p>
          <a:p>
            <a:pPr algn="l"/>
            <a:r>
              <a:rPr lang="fr-FR" sz="1200" dirty="0">
                <a:solidFill>
                  <a:srgbClr val="182F6D"/>
                </a:solidFill>
                <a:latin typeface="Century Gothic"/>
                <a:cs typeface="Century Gothic"/>
              </a:rPr>
              <a:t>a cura di Andrea </a:t>
            </a:r>
            <a:r>
              <a:rPr lang="fr-FR" sz="1200" dirty="0" err="1">
                <a:solidFill>
                  <a:srgbClr val="182F6D"/>
                </a:solidFill>
                <a:latin typeface="Century Gothic"/>
                <a:cs typeface="Century Gothic"/>
              </a:rPr>
              <a:t>Pappalardo</a:t>
            </a:r>
            <a:endParaRPr lang="fr-FR" sz="1200" dirty="0">
              <a:solidFill>
                <a:srgbClr val="182F6D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80289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000"/>
    </mc:Choice>
    <mc:Fallback xmlns="">
      <p:transition xmlns:p14="http://schemas.microsoft.com/office/powerpoint/2010/main" spd="slow" advTm="6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Quali </a:t>
            </a:r>
            <a:r>
              <a:rPr lang="fr-FR" dirty="0" err="1" smtClean="0"/>
              <a:t>argomenti</a:t>
            </a:r>
            <a:r>
              <a:rPr lang="fr-FR" dirty="0" smtClean="0"/>
              <a:t> </a:t>
            </a:r>
            <a:r>
              <a:rPr lang="fr-FR" dirty="0" err="1" smtClean="0"/>
              <a:t>trattano</a:t>
            </a:r>
            <a:r>
              <a:rPr lang="fr-FR" dirty="0" smtClean="0"/>
              <a:t> i LIDI? / 1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endParaRPr lang="fr-FR" dirty="0"/>
          </a:p>
          <a:p>
            <a:pPr marL="0" indent="0" algn="ctr">
              <a:buNone/>
            </a:pPr>
            <a:r>
              <a:rPr lang="fr-FR" dirty="0" smtClean="0"/>
              <a:t>I LIDI </a:t>
            </a:r>
            <a:r>
              <a:rPr lang="fr-FR" dirty="0" err="1" smtClean="0"/>
              <a:t>trattano</a:t>
            </a:r>
            <a:r>
              <a:rPr lang="fr-FR" dirty="0" smtClean="0"/>
              <a:t> </a:t>
            </a:r>
            <a:r>
              <a:rPr lang="fr-FR" dirty="0"/>
              <a:t>di </a:t>
            </a:r>
            <a:r>
              <a:rPr lang="fr-FR" dirty="0" err="1" smtClean="0"/>
              <a:t>tematiche</a:t>
            </a:r>
            <a:r>
              <a:rPr lang="fr-FR" dirty="0" smtClean="0"/>
              <a:t> a </a:t>
            </a:r>
            <a:r>
              <a:rPr lang="fr-FR" dirty="0" err="1" smtClean="0"/>
              <a:t>beneficio</a:t>
            </a:r>
            <a:r>
              <a:rPr lang="fr-FR" dirty="0" smtClean="0"/>
              <a:t> di</a:t>
            </a:r>
          </a:p>
          <a:p>
            <a:pPr marL="0" indent="0" algn="ctr">
              <a:buNone/>
            </a:pPr>
            <a:r>
              <a:rPr lang="fr-FR" dirty="0" smtClean="0"/>
              <a:t> </a:t>
            </a:r>
            <a:r>
              <a:rPr lang="fr-FR" dirty="0" err="1" smtClean="0"/>
              <a:t>persone</a:t>
            </a:r>
            <a:r>
              <a:rPr lang="fr-FR" dirty="0" smtClean="0"/>
              <a:t> </a:t>
            </a:r>
            <a:r>
              <a:rPr lang="fr-FR" dirty="0" err="1" smtClean="0"/>
              <a:t>fisiche</a:t>
            </a:r>
            <a:r>
              <a:rPr lang="fr-FR" dirty="0" smtClean="0"/>
              <a:t> </a:t>
            </a:r>
            <a:r>
              <a:rPr lang="fr-FR" dirty="0" err="1" smtClean="0"/>
              <a:t>residenti</a:t>
            </a:r>
            <a:r>
              <a:rPr lang="fr-FR" dirty="0" smtClean="0"/>
              <a:t> </a:t>
            </a:r>
            <a:r>
              <a:rPr lang="fr-FR" dirty="0" err="1" smtClean="0"/>
              <a:t>all’estero</a:t>
            </a:r>
            <a:r>
              <a:rPr lang="fr-FR" dirty="0" smtClean="0"/>
              <a:t>:</a:t>
            </a: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 err="1" smtClean="0"/>
              <a:t>Successioni</a:t>
            </a:r>
            <a:r>
              <a:rPr lang="fr-FR" dirty="0" smtClean="0"/>
              <a:t> </a:t>
            </a:r>
            <a:r>
              <a:rPr lang="fr-FR" dirty="0" err="1" smtClean="0"/>
              <a:t>internazionali</a:t>
            </a:r>
            <a:endParaRPr lang="fr-FR" dirty="0" smtClean="0"/>
          </a:p>
          <a:p>
            <a:r>
              <a:rPr lang="fr-FR" dirty="0" err="1" smtClean="0"/>
              <a:t>Diritti</a:t>
            </a:r>
            <a:r>
              <a:rPr lang="fr-FR" dirty="0" smtClean="0"/>
              <a:t> </a:t>
            </a:r>
            <a:r>
              <a:rPr lang="fr-FR" dirty="0" err="1" smtClean="0"/>
              <a:t>reali</a:t>
            </a:r>
            <a:endParaRPr lang="fr-FR" dirty="0" smtClean="0"/>
          </a:p>
          <a:p>
            <a:r>
              <a:rPr lang="fr-FR" dirty="0" err="1" smtClean="0"/>
              <a:t>Volontaria</a:t>
            </a:r>
            <a:r>
              <a:rPr lang="fr-FR" dirty="0" smtClean="0"/>
              <a:t> </a:t>
            </a:r>
            <a:r>
              <a:rPr lang="fr-FR" dirty="0" err="1" smtClean="0"/>
              <a:t>giurisdizione</a:t>
            </a:r>
            <a:endParaRPr lang="fr-FR" dirty="0" smtClean="0"/>
          </a:p>
          <a:p>
            <a:r>
              <a:rPr lang="fr-FR" dirty="0" err="1" smtClean="0"/>
              <a:t>Previdenza</a:t>
            </a:r>
            <a:r>
              <a:rPr lang="fr-FR" dirty="0" smtClean="0"/>
              <a:t> </a:t>
            </a:r>
          </a:p>
          <a:p>
            <a:r>
              <a:rPr lang="fr-FR" dirty="0" err="1" smtClean="0"/>
              <a:t>Rimpatri</a:t>
            </a: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609600" y="571637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1400" dirty="0" err="1" smtClean="0">
                <a:solidFill>
                  <a:srgbClr val="182F6D"/>
                </a:solidFill>
                <a:latin typeface="Century Gothic"/>
                <a:cs typeface="Century Gothic"/>
              </a:rPr>
              <a:t>Laboratori</a:t>
            </a:r>
            <a:r>
              <a:rPr lang="fr-FR" sz="1400" dirty="0" smtClean="0">
                <a:solidFill>
                  <a:srgbClr val="182F6D"/>
                </a:solidFill>
                <a:latin typeface="Century Gothic"/>
                <a:cs typeface="Century Gothic"/>
              </a:rPr>
              <a:t> </a:t>
            </a:r>
            <a:r>
              <a:rPr lang="fr-FR" sz="1400" dirty="0" err="1" smtClean="0">
                <a:solidFill>
                  <a:srgbClr val="182F6D"/>
                </a:solidFill>
                <a:latin typeface="Century Gothic"/>
                <a:cs typeface="Century Gothic"/>
              </a:rPr>
              <a:t>Internazionali</a:t>
            </a:r>
            <a:endParaRPr lang="fr-FR" sz="1400" dirty="0">
              <a:solidFill>
                <a:srgbClr val="182F6D"/>
              </a:solidFill>
              <a:latin typeface="Century Gothic"/>
              <a:cs typeface="Century Gothic"/>
            </a:endParaRPr>
          </a:p>
          <a:p>
            <a:pPr algn="l"/>
            <a:r>
              <a:rPr lang="fr-FR" sz="1400" dirty="0">
                <a:solidFill>
                  <a:srgbClr val="182F6D"/>
                </a:solidFill>
                <a:latin typeface="Century Gothic"/>
                <a:cs typeface="Century Gothic"/>
              </a:rPr>
              <a:t>di </a:t>
            </a:r>
            <a:r>
              <a:rPr lang="fr-FR" sz="1400" dirty="0" err="1">
                <a:solidFill>
                  <a:srgbClr val="182F6D"/>
                </a:solidFill>
                <a:latin typeface="Century Gothic"/>
                <a:cs typeface="Century Gothic"/>
              </a:rPr>
              <a:t>Diritto</a:t>
            </a:r>
            <a:r>
              <a:rPr lang="fr-FR" sz="1400" dirty="0">
                <a:solidFill>
                  <a:srgbClr val="182F6D"/>
                </a:solidFill>
                <a:latin typeface="Century Gothic"/>
                <a:cs typeface="Century Gothic"/>
              </a:rPr>
              <a:t> Italiano</a:t>
            </a:r>
          </a:p>
          <a:p>
            <a:pPr algn="l"/>
            <a:endParaRPr lang="fr-FR" sz="1400" dirty="0">
              <a:solidFill>
                <a:srgbClr val="182F6D"/>
              </a:solidFill>
              <a:latin typeface="Century Gothic"/>
              <a:cs typeface="Century Gothic"/>
            </a:endParaRPr>
          </a:p>
          <a:p>
            <a:pPr algn="l"/>
            <a:r>
              <a:rPr lang="fr-FR" sz="1200" dirty="0">
                <a:solidFill>
                  <a:srgbClr val="182F6D"/>
                </a:solidFill>
                <a:latin typeface="Century Gothic"/>
                <a:cs typeface="Century Gothic"/>
              </a:rPr>
              <a:t>a cura di Andrea </a:t>
            </a:r>
            <a:r>
              <a:rPr lang="fr-FR" sz="1200" dirty="0" err="1" smtClean="0">
                <a:solidFill>
                  <a:srgbClr val="182F6D"/>
                </a:solidFill>
                <a:latin typeface="Century Gothic"/>
                <a:cs typeface="Century Gothic"/>
              </a:rPr>
              <a:t>Pappalardo</a:t>
            </a:r>
            <a:endParaRPr lang="fr-FR" sz="1600" dirty="0">
              <a:solidFill>
                <a:srgbClr val="182F6D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204024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000"/>
    </mc:Choice>
    <mc:Fallback xmlns="">
      <p:transition xmlns:p14="http://schemas.microsoft.com/office/powerpoint/2010/main" spd="slow" advTm="6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Quali </a:t>
            </a:r>
            <a:r>
              <a:rPr lang="fr-FR" dirty="0" err="1"/>
              <a:t>argomenti</a:t>
            </a:r>
            <a:r>
              <a:rPr lang="fr-FR" dirty="0"/>
              <a:t> </a:t>
            </a:r>
            <a:r>
              <a:rPr lang="fr-FR" dirty="0" err="1"/>
              <a:t>trattano</a:t>
            </a:r>
            <a:r>
              <a:rPr lang="fr-FR" dirty="0"/>
              <a:t> </a:t>
            </a:r>
            <a:r>
              <a:rPr lang="fr-FR" dirty="0" smtClean="0"/>
              <a:t>i LIDI? /2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/>
              <a:t>I LIDI </a:t>
            </a:r>
            <a:r>
              <a:rPr lang="fr-FR" dirty="0" err="1" smtClean="0"/>
              <a:t>trattano</a:t>
            </a:r>
            <a:r>
              <a:rPr lang="fr-FR" dirty="0" smtClean="0"/>
              <a:t>, </a:t>
            </a:r>
            <a:r>
              <a:rPr lang="fr-FR" dirty="0" err="1" smtClean="0"/>
              <a:t>inoltre</a:t>
            </a:r>
            <a:r>
              <a:rPr lang="fr-FR" dirty="0" smtClean="0"/>
              <a:t>, </a:t>
            </a:r>
            <a:r>
              <a:rPr lang="fr-FR" dirty="0"/>
              <a:t>di </a:t>
            </a:r>
            <a:r>
              <a:rPr lang="fr-FR" dirty="0" err="1" smtClean="0"/>
              <a:t>tematiche</a:t>
            </a:r>
            <a:r>
              <a:rPr lang="fr-FR" dirty="0" smtClean="0"/>
              <a:t> </a:t>
            </a:r>
            <a:r>
              <a:rPr lang="fr-CH" dirty="0" smtClean="0"/>
              <a:t>a beneficio di </a:t>
            </a:r>
            <a:r>
              <a:rPr lang="fr-FR" dirty="0" err="1" smtClean="0"/>
              <a:t>persone</a:t>
            </a:r>
            <a:r>
              <a:rPr lang="fr-FR" dirty="0" smtClean="0"/>
              <a:t> </a:t>
            </a:r>
            <a:r>
              <a:rPr lang="fr-FR" dirty="0" err="1" smtClean="0"/>
              <a:t>giuridiche</a:t>
            </a:r>
            <a:r>
              <a:rPr lang="fr-FR" dirty="0" smtClean="0"/>
              <a:t> con </a:t>
            </a:r>
            <a:r>
              <a:rPr lang="fr-FR" dirty="0" err="1" smtClean="0"/>
              <a:t>interessi</a:t>
            </a:r>
            <a:r>
              <a:rPr lang="fr-FR" dirty="0" smtClean="0"/>
              <a:t> in </a:t>
            </a:r>
            <a:r>
              <a:rPr lang="fr-FR" dirty="0" err="1" smtClean="0"/>
              <a:t>Italia</a:t>
            </a:r>
            <a:r>
              <a:rPr lang="fr-FR" dirty="0" smtClean="0"/>
              <a:t>:</a:t>
            </a:r>
          </a:p>
          <a:p>
            <a:pPr marL="0" indent="0" algn="ctr">
              <a:buNone/>
            </a:pPr>
            <a:endParaRPr lang="fr-FR" dirty="0"/>
          </a:p>
          <a:p>
            <a:r>
              <a:rPr lang="fr-FR" dirty="0" err="1" smtClean="0"/>
              <a:t>Investimenti</a:t>
            </a:r>
            <a:r>
              <a:rPr lang="fr-FR" dirty="0" smtClean="0"/>
              <a:t> </a:t>
            </a:r>
            <a:r>
              <a:rPr lang="fr-FR" dirty="0" err="1" smtClean="0"/>
              <a:t>immobiliari</a:t>
            </a:r>
            <a:endParaRPr lang="fr-FR" dirty="0" smtClean="0"/>
          </a:p>
          <a:p>
            <a:r>
              <a:rPr lang="fr-FR" dirty="0" err="1" smtClean="0"/>
              <a:t>Operazioni</a:t>
            </a:r>
            <a:r>
              <a:rPr lang="fr-FR" dirty="0" smtClean="0"/>
              <a:t> </a:t>
            </a:r>
            <a:r>
              <a:rPr lang="fr-FR" dirty="0" err="1" smtClean="0"/>
              <a:t>societarie</a:t>
            </a:r>
            <a:endParaRPr lang="fr-FR" dirty="0" smtClean="0"/>
          </a:p>
          <a:p>
            <a:r>
              <a:rPr lang="fr-FR" dirty="0"/>
              <a:t>Commercio </a:t>
            </a:r>
            <a:r>
              <a:rPr lang="fr-FR" dirty="0" err="1" smtClean="0"/>
              <a:t>internazionale</a:t>
            </a:r>
            <a:endParaRPr lang="fr-FR" dirty="0" smtClean="0"/>
          </a:p>
          <a:p>
            <a:r>
              <a:rPr lang="fr-FR" dirty="0" err="1" smtClean="0"/>
              <a:t>Trasporto</a:t>
            </a:r>
            <a:r>
              <a:rPr lang="fr-FR" dirty="0" smtClean="0"/>
              <a:t> </a:t>
            </a:r>
            <a:r>
              <a:rPr lang="fr-FR" dirty="0" err="1" smtClean="0"/>
              <a:t>marittimo</a:t>
            </a: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609600" y="577065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1400" dirty="0" err="1">
                <a:solidFill>
                  <a:srgbClr val="182F6D"/>
                </a:solidFill>
                <a:latin typeface="Century Gothic"/>
                <a:cs typeface="Century Gothic"/>
              </a:rPr>
              <a:t>Laboratori</a:t>
            </a:r>
            <a:r>
              <a:rPr lang="fr-FR" sz="1400" dirty="0">
                <a:solidFill>
                  <a:srgbClr val="182F6D"/>
                </a:solidFill>
                <a:latin typeface="Century Gothic"/>
                <a:cs typeface="Century Gothic"/>
              </a:rPr>
              <a:t> </a:t>
            </a:r>
            <a:r>
              <a:rPr lang="fr-FR" sz="1400" dirty="0" err="1">
                <a:solidFill>
                  <a:srgbClr val="182F6D"/>
                </a:solidFill>
                <a:latin typeface="Century Gothic"/>
                <a:cs typeface="Century Gothic"/>
              </a:rPr>
              <a:t>Internazionali</a:t>
            </a:r>
            <a:endParaRPr lang="fr-FR" sz="1400" dirty="0">
              <a:solidFill>
                <a:srgbClr val="182F6D"/>
              </a:solidFill>
              <a:latin typeface="Century Gothic"/>
              <a:cs typeface="Century Gothic"/>
            </a:endParaRPr>
          </a:p>
          <a:p>
            <a:pPr algn="l"/>
            <a:r>
              <a:rPr lang="fr-FR" sz="1400" dirty="0">
                <a:solidFill>
                  <a:srgbClr val="182F6D"/>
                </a:solidFill>
                <a:latin typeface="Century Gothic"/>
                <a:cs typeface="Century Gothic"/>
              </a:rPr>
              <a:t>di </a:t>
            </a:r>
            <a:r>
              <a:rPr lang="fr-FR" sz="1400" dirty="0" err="1">
                <a:solidFill>
                  <a:srgbClr val="182F6D"/>
                </a:solidFill>
                <a:latin typeface="Century Gothic"/>
                <a:cs typeface="Century Gothic"/>
              </a:rPr>
              <a:t>Diritto</a:t>
            </a:r>
            <a:r>
              <a:rPr lang="fr-FR" sz="1400" dirty="0">
                <a:solidFill>
                  <a:srgbClr val="182F6D"/>
                </a:solidFill>
                <a:latin typeface="Century Gothic"/>
                <a:cs typeface="Century Gothic"/>
              </a:rPr>
              <a:t> Italiano</a:t>
            </a:r>
          </a:p>
          <a:p>
            <a:pPr algn="l"/>
            <a:endParaRPr lang="fr-FR" sz="1600" dirty="0">
              <a:solidFill>
                <a:srgbClr val="182F6D"/>
              </a:solidFill>
              <a:latin typeface="Century Gothic"/>
              <a:cs typeface="Century Gothic"/>
            </a:endParaRPr>
          </a:p>
          <a:p>
            <a:pPr algn="l"/>
            <a:r>
              <a:rPr lang="fr-FR" sz="1200" dirty="0">
                <a:solidFill>
                  <a:srgbClr val="182F6D"/>
                </a:solidFill>
                <a:latin typeface="Century Gothic"/>
                <a:cs typeface="Century Gothic"/>
              </a:rPr>
              <a:t>a cura di Andrea </a:t>
            </a:r>
            <a:r>
              <a:rPr lang="fr-FR" sz="1200" dirty="0" err="1">
                <a:solidFill>
                  <a:srgbClr val="182F6D"/>
                </a:solidFill>
                <a:latin typeface="Century Gothic"/>
                <a:cs typeface="Century Gothic"/>
              </a:rPr>
              <a:t>Pappalardo</a:t>
            </a:r>
            <a:endParaRPr lang="fr-FR" sz="1200" dirty="0">
              <a:solidFill>
                <a:srgbClr val="182F6D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503134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"/>
    </mc:Choice>
    <mc:Fallback xmlns="">
      <p:transition xmlns:p14="http://schemas.microsoft.com/office/powerpoint/2010/main" spd="slow" advTm="7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Quali </a:t>
            </a:r>
            <a:r>
              <a:rPr lang="fr-FR" dirty="0" err="1"/>
              <a:t>argomenti</a:t>
            </a:r>
            <a:r>
              <a:rPr lang="fr-FR" dirty="0"/>
              <a:t> </a:t>
            </a:r>
            <a:r>
              <a:rPr lang="fr-FR" dirty="0" err="1"/>
              <a:t>trattano</a:t>
            </a:r>
            <a:r>
              <a:rPr lang="fr-FR" dirty="0"/>
              <a:t> </a:t>
            </a:r>
            <a:r>
              <a:rPr lang="fr-FR" dirty="0" smtClean="0"/>
              <a:t>i LIDI? / 3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97321"/>
            <a:ext cx="8229600" cy="4525963"/>
          </a:xfrm>
        </p:spPr>
        <p:txBody>
          <a:bodyPr>
            <a:normAutofit/>
          </a:bodyPr>
          <a:lstStyle/>
          <a:p>
            <a:endParaRPr lang="fr-FR" dirty="0"/>
          </a:p>
          <a:p>
            <a:pPr marL="0" indent="0" algn="ctr">
              <a:buNone/>
            </a:pPr>
            <a:r>
              <a:rPr lang="fr-FR" dirty="0"/>
              <a:t>I LIDI </a:t>
            </a:r>
            <a:r>
              <a:rPr lang="fr-FR" dirty="0" err="1" smtClean="0"/>
              <a:t>trattano</a:t>
            </a:r>
            <a:r>
              <a:rPr lang="fr-FR" dirty="0" smtClean="0"/>
              <a:t>, </a:t>
            </a:r>
            <a:r>
              <a:rPr lang="fr-FR" dirty="0" err="1" smtClean="0"/>
              <a:t>infine</a:t>
            </a:r>
            <a:r>
              <a:rPr lang="fr-FR" dirty="0" smtClean="0"/>
              <a:t>, </a:t>
            </a:r>
            <a:r>
              <a:rPr lang="fr-FR" dirty="0"/>
              <a:t>di </a:t>
            </a:r>
            <a:r>
              <a:rPr lang="fr-FR" dirty="0" err="1"/>
              <a:t>tematiche</a:t>
            </a:r>
            <a:r>
              <a:rPr lang="fr-FR" dirty="0"/>
              <a:t> </a:t>
            </a:r>
            <a:r>
              <a:rPr lang="fr-FR" dirty="0" smtClean="0"/>
              <a:t>di </a:t>
            </a:r>
            <a:r>
              <a:rPr lang="fr-FR" dirty="0" err="1" smtClean="0"/>
              <a:t>interesse</a:t>
            </a:r>
            <a:r>
              <a:rPr lang="fr-FR" dirty="0" smtClean="0"/>
              <a:t> </a:t>
            </a:r>
            <a:r>
              <a:rPr lang="fr-FR" dirty="0" err="1" smtClean="0"/>
              <a:t>pubblico</a:t>
            </a:r>
            <a:r>
              <a:rPr lang="fr-CH" dirty="0" smtClean="0"/>
              <a:t>:</a:t>
            </a:r>
            <a:endParaRPr lang="fr-FR" dirty="0"/>
          </a:p>
          <a:p>
            <a:endParaRPr lang="fr-FR" dirty="0" smtClean="0"/>
          </a:p>
          <a:p>
            <a:r>
              <a:rPr lang="fr-FR" dirty="0" err="1" smtClean="0"/>
              <a:t>Diritto</a:t>
            </a:r>
            <a:r>
              <a:rPr lang="fr-FR" dirty="0" smtClean="0"/>
              <a:t> </a:t>
            </a:r>
            <a:r>
              <a:rPr lang="fr-FR" dirty="0" err="1" smtClean="0"/>
              <a:t>del</a:t>
            </a:r>
            <a:r>
              <a:rPr lang="fr-FR" dirty="0" smtClean="0"/>
              <a:t> mare</a:t>
            </a:r>
          </a:p>
          <a:p>
            <a:r>
              <a:rPr lang="fr-FR" dirty="0" err="1" smtClean="0"/>
              <a:t>Migrazioni</a:t>
            </a:r>
            <a:endParaRPr lang="fr-FR" dirty="0" smtClean="0"/>
          </a:p>
          <a:p>
            <a:r>
              <a:rPr lang="fr-FR" dirty="0" err="1" smtClean="0"/>
              <a:t>Biodiritto</a:t>
            </a:r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609600" y="581995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1400" dirty="0" err="1">
                <a:solidFill>
                  <a:srgbClr val="182F6D"/>
                </a:solidFill>
                <a:latin typeface="Century Gothic"/>
                <a:cs typeface="Century Gothic"/>
              </a:rPr>
              <a:t>Laboratori</a:t>
            </a:r>
            <a:r>
              <a:rPr lang="fr-FR" sz="1400" dirty="0">
                <a:solidFill>
                  <a:srgbClr val="182F6D"/>
                </a:solidFill>
                <a:latin typeface="Century Gothic"/>
                <a:cs typeface="Century Gothic"/>
              </a:rPr>
              <a:t> </a:t>
            </a:r>
            <a:r>
              <a:rPr lang="fr-FR" sz="1400" dirty="0" err="1">
                <a:solidFill>
                  <a:srgbClr val="182F6D"/>
                </a:solidFill>
                <a:latin typeface="Century Gothic"/>
                <a:cs typeface="Century Gothic"/>
              </a:rPr>
              <a:t>Internazionali</a:t>
            </a:r>
            <a:endParaRPr lang="fr-FR" sz="1400" dirty="0">
              <a:solidFill>
                <a:srgbClr val="182F6D"/>
              </a:solidFill>
              <a:latin typeface="Century Gothic"/>
              <a:cs typeface="Century Gothic"/>
            </a:endParaRPr>
          </a:p>
          <a:p>
            <a:pPr algn="l"/>
            <a:r>
              <a:rPr lang="fr-FR" sz="1400" dirty="0">
                <a:solidFill>
                  <a:srgbClr val="182F6D"/>
                </a:solidFill>
                <a:latin typeface="Century Gothic"/>
                <a:cs typeface="Century Gothic"/>
              </a:rPr>
              <a:t>di </a:t>
            </a:r>
            <a:r>
              <a:rPr lang="fr-FR" sz="1400" dirty="0" err="1">
                <a:solidFill>
                  <a:srgbClr val="182F6D"/>
                </a:solidFill>
                <a:latin typeface="Century Gothic"/>
                <a:cs typeface="Century Gothic"/>
              </a:rPr>
              <a:t>Diritto</a:t>
            </a:r>
            <a:r>
              <a:rPr lang="fr-FR" sz="1400" dirty="0">
                <a:solidFill>
                  <a:srgbClr val="182F6D"/>
                </a:solidFill>
                <a:latin typeface="Century Gothic"/>
                <a:cs typeface="Century Gothic"/>
              </a:rPr>
              <a:t> Italiano</a:t>
            </a:r>
          </a:p>
          <a:p>
            <a:pPr algn="l"/>
            <a:endParaRPr lang="fr-FR" sz="1400" dirty="0">
              <a:solidFill>
                <a:srgbClr val="182F6D"/>
              </a:solidFill>
              <a:latin typeface="Century Gothic"/>
              <a:cs typeface="Century Gothic"/>
            </a:endParaRPr>
          </a:p>
          <a:p>
            <a:pPr algn="l"/>
            <a:r>
              <a:rPr lang="fr-FR" sz="1200" dirty="0">
                <a:solidFill>
                  <a:srgbClr val="182F6D"/>
                </a:solidFill>
                <a:latin typeface="Century Gothic"/>
                <a:cs typeface="Century Gothic"/>
              </a:rPr>
              <a:t>a cura di Andrea </a:t>
            </a:r>
            <a:r>
              <a:rPr lang="fr-FR" sz="1200" dirty="0" err="1" smtClean="0">
                <a:solidFill>
                  <a:srgbClr val="182F6D"/>
                </a:solidFill>
                <a:latin typeface="Century Gothic"/>
                <a:cs typeface="Century Gothic"/>
              </a:rPr>
              <a:t>Pappalardo</a:t>
            </a:r>
            <a:endParaRPr lang="fr-FR" sz="1600" dirty="0">
              <a:solidFill>
                <a:srgbClr val="182F6D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760603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00"/>
    </mc:Choice>
    <mc:Fallback xmlns="">
      <p:transition xmlns:p14="http://schemas.microsoft.com/office/powerpoint/2010/main" spd="slow" advTm="500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Come </a:t>
            </a:r>
            <a:r>
              <a:rPr lang="fr-FR" dirty="0" err="1" smtClean="0"/>
              <a:t>partecipare</a:t>
            </a:r>
            <a:r>
              <a:rPr lang="fr-FR" dirty="0" smtClean="0"/>
              <a:t> ai LIDI?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 smtClean="0"/>
              <a:t>Si </a:t>
            </a:r>
            <a:r>
              <a:rPr lang="fr-FR" dirty="0" err="1" smtClean="0"/>
              <a:t>può</a:t>
            </a:r>
            <a:r>
              <a:rPr lang="fr-FR" dirty="0" smtClean="0"/>
              <a:t> </a:t>
            </a:r>
            <a:r>
              <a:rPr lang="fr-FR" dirty="0" err="1" smtClean="0"/>
              <a:t>partecipare</a:t>
            </a:r>
            <a:r>
              <a:rPr lang="fr-FR" dirty="0" smtClean="0"/>
              <a:t> ai LIDI, </a:t>
            </a:r>
            <a:r>
              <a:rPr lang="fr-FR" dirty="0" err="1" smtClean="0"/>
              <a:t>iscrivendosi</a:t>
            </a:r>
            <a:r>
              <a:rPr lang="fr-FR" dirty="0" smtClean="0"/>
              <a:t>:</a:t>
            </a:r>
          </a:p>
          <a:p>
            <a:pPr marL="0" indent="0" algn="just">
              <a:buNone/>
            </a:pPr>
            <a:endParaRPr lang="fr-FR" dirty="0"/>
          </a:p>
          <a:p>
            <a:pPr algn="just"/>
            <a:r>
              <a:rPr lang="fr-FR" dirty="0" smtClean="0"/>
              <a:t>ai </a:t>
            </a:r>
            <a:r>
              <a:rPr lang="fr-FR" dirty="0" err="1" smtClean="0"/>
              <a:t>periodici</a:t>
            </a:r>
            <a:r>
              <a:rPr lang="fr-FR" dirty="0" smtClean="0"/>
              <a:t> </a:t>
            </a:r>
            <a:r>
              <a:rPr lang="fr-FR" dirty="0" err="1" smtClean="0"/>
              <a:t>incontri</a:t>
            </a:r>
            <a:r>
              <a:rPr lang="fr-FR" dirty="0" smtClean="0"/>
              <a:t> di </a:t>
            </a:r>
            <a:r>
              <a:rPr lang="fr-FR" dirty="0" err="1" smtClean="0"/>
              <a:t>approfondimento</a:t>
            </a:r>
            <a:r>
              <a:rPr lang="fr-FR" dirty="0" smtClean="0"/>
              <a:t>, a Ginevra</a:t>
            </a:r>
          </a:p>
          <a:p>
            <a:pPr algn="just"/>
            <a:r>
              <a:rPr lang="fr-FR" dirty="0" err="1" smtClean="0"/>
              <a:t>alle</a:t>
            </a:r>
            <a:r>
              <a:rPr lang="fr-FR" dirty="0" smtClean="0"/>
              <a:t> sessioni di </a:t>
            </a:r>
            <a:r>
              <a:rPr lang="fr-FR" dirty="0" err="1" smtClean="0"/>
              <a:t>approfondimento</a:t>
            </a:r>
            <a:r>
              <a:rPr lang="fr-FR" dirty="0" smtClean="0"/>
              <a:t> online, </a:t>
            </a:r>
            <a:r>
              <a:rPr lang="fr-FR" dirty="0" err="1" smtClean="0"/>
              <a:t>realizzate</a:t>
            </a:r>
            <a:r>
              <a:rPr lang="fr-FR" dirty="0" smtClean="0"/>
              <a:t> su </a:t>
            </a:r>
            <a:r>
              <a:rPr lang="fr-FR" dirty="0" err="1" smtClean="0"/>
              <a:t>richiesta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609600" y="569889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1400" dirty="0" err="1">
                <a:solidFill>
                  <a:srgbClr val="182F6D"/>
                </a:solidFill>
                <a:latin typeface="Century Gothic"/>
                <a:cs typeface="Century Gothic"/>
              </a:rPr>
              <a:t>Laboratori</a:t>
            </a:r>
            <a:r>
              <a:rPr lang="fr-FR" sz="1400" dirty="0">
                <a:solidFill>
                  <a:srgbClr val="182F6D"/>
                </a:solidFill>
                <a:latin typeface="Century Gothic"/>
                <a:cs typeface="Century Gothic"/>
              </a:rPr>
              <a:t> </a:t>
            </a:r>
            <a:r>
              <a:rPr lang="fr-FR" sz="1400" dirty="0" err="1">
                <a:solidFill>
                  <a:srgbClr val="182F6D"/>
                </a:solidFill>
                <a:latin typeface="Century Gothic"/>
                <a:cs typeface="Century Gothic"/>
              </a:rPr>
              <a:t>Internazionali</a:t>
            </a:r>
            <a:endParaRPr lang="fr-FR" sz="1400" dirty="0">
              <a:solidFill>
                <a:srgbClr val="182F6D"/>
              </a:solidFill>
              <a:latin typeface="Century Gothic"/>
              <a:cs typeface="Century Gothic"/>
            </a:endParaRPr>
          </a:p>
          <a:p>
            <a:pPr algn="l"/>
            <a:r>
              <a:rPr lang="fr-FR" sz="1400" dirty="0">
                <a:solidFill>
                  <a:srgbClr val="182F6D"/>
                </a:solidFill>
                <a:latin typeface="Century Gothic"/>
                <a:cs typeface="Century Gothic"/>
              </a:rPr>
              <a:t>di </a:t>
            </a:r>
            <a:r>
              <a:rPr lang="fr-FR" sz="1400" dirty="0" err="1">
                <a:solidFill>
                  <a:srgbClr val="182F6D"/>
                </a:solidFill>
                <a:latin typeface="Century Gothic"/>
                <a:cs typeface="Century Gothic"/>
              </a:rPr>
              <a:t>Diritto</a:t>
            </a:r>
            <a:r>
              <a:rPr lang="fr-FR" sz="1400" dirty="0">
                <a:solidFill>
                  <a:srgbClr val="182F6D"/>
                </a:solidFill>
                <a:latin typeface="Century Gothic"/>
                <a:cs typeface="Century Gothic"/>
              </a:rPr>
              <a:t> Italiano</a:t>
            </a:r>
          </a:p>
          <a:p>
            <a:pPr algn="l"/>
            <a:endParaRPr lang="fr-FR" sz="1400" dirty="0">
              <a:solidFill>
                <a:srgbClr val="182F6D"/>
              </a:solidFill>
              <a:latin typeface="Century Gothic"/>
              <a:cs typeface="Century Gothic"/>
            </a:endParaRPr>
          </a:p>
          <a:p>
            <a:pPr algn="l"/>
            <a:r>
              <a:rPr lang="fr-FR" sz="1200" dirty="0">
                <a:solidFill>
                  <a:srgbClr val="182F6D"/>
                </a:solidFill>
                <a:latin typeface="Century Gothic"/>
                <a:cs typeface="Century Gothic"/>
              </a:rPr>
              <a:t>a cura di Andrea </a:t>
            </a:r>
            <a:r>
              <a:rPr lang="fr-FR" sz="1200" dirty="0" err="1" smtClean="0">
                <a:solidFill>
                  <a:srgbClr val="182F6D"/>
                </a:solidFill>
                <a:latin typeface="Century Gothic"/>
                <a:cs typeface="Century Gothic"/>
              </a:rPr>
              <a:t>Pappalardo</a:t>
            </a:r>
            <a:endParaRPr lang="fr-FR" sz="1600" dirty="0">
              <a:solidFill>
                <a:srgbClr val="182F6D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97619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00"/>
    </mc:Choice>
    <mc:Fallback xmlns="">
      <p:transition xmlns:p14="http://schemas.microsoft.com/office/powerpoint/2010/main" spd="slow" advTm="400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Come </a:t>
            </a:r>
            <a:r>
              <a:rPr lang="fr-FR" dirty="0" err="1" smtClean="0"/>
              <a:t>contribuire</a:t>
            </a:r>
            <a:r>
              <a:rPr lang="fr-FR" dirty="0"/>
              <a:t> </a:t>
            </a:r>
            <a:r>
              <a:rPr lang="fr-FR" dirty="0" smtClean="0"/>
              <a:t>ai LIDI?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59388" y="1600200"/>
            <a:ext cx="7907617" cy="4525963"/>
          </a:xfrm>
        </p:spPr>
        <p:txBody>
          <a:bodyPr/>
          <a:lstStyle/>
          <a:p>
            <a:pPr marL="0" indent="0" algn="ctr">
              <a:buNone/>
            </a:pPr>
            <a:r>
              <a:rPr lang="fr-FR" dirty="0" smtClean="0"/>
              <a:t>Si </a:t>
            </a:r>
            <a:r>
              <a:rPr lang="fr-FR" dirty="0" err="1" smtClean="0"/>
              <a:t>può</a:t>
            </a:r>
            <a:r>
              <a:rPr lang="fr-FR" dirty="0" smtClean="0"/>
              <a:t> </a:t>
            </a:r>
            <a:r>
              <a:rPr lang="fr-FR" dirty="0" err="1" smtClean="0"/>
              <a:t>contribuire</a:t>
            </a:r>
            <a:r>
              <a:rPr lang="fr-FR" dirty="0" smtClean="0"/>
              <a:t> ai LIDI:</a:t>
            </a:r>
          </a:p>
          <a:p>
            <a:pPr marL="0" indent="0" algn="just">
              <a:buNone/>
            </a:pPr>
            <a:endParaRPr lang="fr-FR" dirty="0"/>
          </a:p>
          <a:p>
            <a:pPr algn="just"/>
            <a:r>
              <a:rPr lang="fr-FR" dirty="0" err="1" smtClean="0"/>
              <a:t>Proponendo</a:t>
            </a:r>
            <a:r>
              <a:rPr lang="fr-FR" dirty="0" smtClean="0"/>
              <a:t> un </a:t>
            </a:r>
            <a:r>
              <a:rPr lang="fr-FR" dirty="0" err="1" smtClean="0"/>
              <a:t>tema</a:t>
            </a:r>
            <a:r>
              <a:rPr lang="fr-FR" dirty="0" smtClean="0"/>
              <a:t> di </a:t>
            </a:r>
            <a:r>
              <a:rPr lang="fr-FR" dirty="0" err="1" smtClean="0"/>
              <a:t>interesse</a:t>
            </a:r>
            <a:endParaRPr lang="fr-FR" dirty="0" smtClean="0"/>
          </a:p>
          <a:p>
            <a:pPr algn="just"/>
            <a:r>
              <a:rPr lang="fr-FR" dirty="0" err="1" smtClean="0"/>
              <a:t>Condividendo</a:t>
            </a:r>
            <a:r>
              <a:rPr lang="fr-FR" dirty="0" smtClean="0"/>
              <a:t> </a:t>
            </a:r>
            <a:r>
              <a:rPr lang="fr-FR" dirty="0" err="1" smtClean="0"/>
              <a:t>materiale</a:t>
            </a:r>
            <a:r>
              <a:rPr lang="fr-FR" dirty="0" smtClean="0"/>
              <a:t> utile</a:t>
            </a:r>
          </a:p>
          <a:p>
            <a:pPr algn="just"/>
            <a:r>
              <a:rPr lang="fr-FR" dirty="0" smtClean="0"/>
              <a:t>Co-</a:t>
            </a:r>
            <a:r>
              <a:rPr lang="fr-FR" dirty="0" err="1" smtClean="0"/>
              <a:t>organizzando</a:t>
            </a:r>
            <a:r>
              <a:rPr lang="fr-FR" dirty="0" smtClean="0"/>
              <a:t> un </a:t>
            </a:r>
            <a:r>
              <a:rPr lang="fr-FR" dirty="0" err="1" smtClean="0"/>
              <a:t>incontro</a:t>
            </a:r>
            <a:r>
              <a:rPr lang="fr-FR" dirty="0" smtClean="0"/>
              <a:t> di </a:t>
            </a:r>
            <a:r>
              <a:rPr lang="fr-FR" dirty="0" err="1" smtClean="0"/>
              <a:t>approfondimento</a:t>
            </a:r>
            <a:r>
              <a:rPr lang="fr-FR" dirty="0" smtClean="0"/>
              <a:t> a Ginevra, in </a:t>
            </a:r>
            <a:r>
              <a:rPr lang="fr-FR" dirty="0" err="1" smtClean="0"/>
              <a:t>altra</a:t>
            </a:r>
            <a:r>
              <a:rPr lang="fr-FR" dirty="0" smtClean="0"/>
              <a:t> </a:t>
            </a:r>
            <a:r>
              <a:rPr lang="fr-FR" dirty="0" err="1" smtClean="0"/>
              <a:t>città</a:t>
            </a:r>
            <a:r>
              <a:rPr lang="fr-FR" dirty="0" smtClean="0"/>
              <a:t> d’Europa o in </a:t>
            </a:r>
            <a:r>
              <a:rPr lang="fr-FR" dirty="0" err="1" smtClean="0"/>
              <a:t>Italia</a:t>
            </a:r>
            <a:endParaRPr lang="fr-FR" dirty="0"/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609600" y="581995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1400" dirty="0" err="1">
                <a:solidFill>
                  <a:srgbClr val="182F6D"/>
                </a:solidFill>
                <a:latin typeface="Century Gothic"/>
                <a:cs typeface="Century Gothic"/>
              </a:rPr>
              <a:t>Laboratori</a:t>
            </a:r>
            <a:r>
              <a:rPr lang="fr-FR" sz="1400" dirty="0">
                <a:solidFill>
                  <a:srgbClr val="182F6D"/>
                </a:solidFill>
                <a:latin typeface="Century Gothic"/>
                <a:cs typeface="Century Gothic"/>
              </a:rPr>
              <a:t> </a:t>
            </a:r>
            <a:r>
              <a:rPr lang="fr-FR" sz="1400" dirty="0" err="1">
                <a:solidFill>
                  <a:srgbClr val="182F6D"/>
                </a:solidFill>
                <a:latin typeface="Century Gothic"/>
                <a:cs typeface="Century Gothic"/>
              </a:rPr>
              <a:t>Internazionali</a:t>
            </a:r>
            <a:endParaRPr lang="fr-FR" sz="1400" dirty="0">
              <a:solidFill>
                <a:srgbClr val="182F6D"/>
              </a:solidFill>
              <a:latin typeface="Century Gothic"/>
              <a:cs typeface="Century Gothic"/>
            </a:endParaRPr>
          </a:p>
          <a:p>
            <a:pPr algn="l"/>
            <a:r>
              <a:rPr lang="fr-FR" sz="1400" dirty="0">
                <a:solidFill>
                  <a:srgbClr val="182F6D"/>
                </a:solidFill>
                <a:latin typeface="Century Gothic"/>
                <a:cs typeface="Century Gothic"/>
              </a:rPr>
              <a:t>di </a:t>
            </a:r>
            <a:r>
              <a:rPr lang="fr-FR" sz="1400" dirty="0" err="1">
                <a:solidFill>
                  <a:srgbClr val="182F6D"/>
                </a:solidFill>
                <a:latin typeface="Century Gothic"/>
                <a:cs typeface="Century Gothic"/>
              </a:rPr>
              <a:t>Diritto</a:t>
            </a:r>
            <a:r>
              <a:rPr lang="fr-FR" sz="1400" dirty="0">
                <a:solidFill>
                  <a:srgbClr val="182F6D"/>
                </a:solidFill>
                <a:latin typeface="Century Gothic"/>
                <a:cs typeface="Century Gothic"/>
              </a:rPr>
              <a:t> Italiano</a:t>
            </a:r>
          </a:p>
          <a:p>
            <a:pPr algn="l"/>
            <a:endParaRPr lang="fr-FR" sz="1400" dirty="0">
              <a:solidFill>
                <a:srgbClr val="182F6D"/>
              </a:solidFill>
              <a:latin typeface="Century Gothic"/>
              <a:cs typeface="Century Gothic"/>
            </a:endParaRPr>
          </a:p>
          <a:p>
            <a:pPr algn="l"/>
            <a:r>
              <a:rPr lang="fr-FR" sz="1200" dirty="0">
                <a:solidFill>
                  <a:srgbClr val="182F6D"/>
                </a:solidFill>
                <a:latin typeface="Century Gothic"/>
                <a:cs typeface="Century Gothic"/>
              </a:rPr>
              <a:t>a cura di Andrea </a:t>
            </a:r>
            <a:r>
              <a:rPr lang="fr-FR" sz="1200" dirty="0" err="1" smtClean="0">
                <a:solidFill>
                  <a:srgbClr val="182F6D"/>
                </a:solidFill>
                <a:latin typeface="Century Gothic"/>
                <a:cs typeface="Century Gothic"/>
              </a:rPr>
              <a:t>Pappalardo</a:t>
            </a:r>
            <a:endParaRPr lang="fr-FR" sz="1600" dirty="0">
              <a:solidFill>
                <a:srgbClr val="182F6D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475694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000"/>
    </mc:Choice>
    <mc:Fallback xmlns="">
      <p:transition xmlns:p14="http://schemas.microsoft.com/office/powerpoint/2010/main" spd="slow" advTm="6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onception personnalisé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Exécutive.thmx</Template>
  <TotalTime>0</TotalTime>
  <Words>374</Words>
  <Application>Microsoft Office PowerPoint</Application>
  <PresentationFormat>On-screen Show (4:3)</PresentationFormat>
  <Paragraphs>92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Times New Roman</vt:lpstr>
      <vt:lpstr>Thème Office</vt:lpstr>
      <vt:lpstr>Conception personnalisée</vt:lpstr>
      <vt:lpstr>LIDI</vt:lpstr>
      <vt:lpstr>Cosa sono i LIDI? </vt:lpstr>
      <vt:lpstr>Come si articolano i LIDI?</vt:lpstr>
      <vt:lpstr>Chi organizza i LIDI? </vt:lpstr>
      <vt:lpstr>Quali argomenti trattano i LIDI? / 1</vt:lpstr>
      <vt:lpstr>Quali argomenti trattano i LIDI? /2</vt:lpstr>
      <vt:lpstr>Quali argomenti trattano i LIDI? / 3</vt:lpstr>
      <vt:lpstr>Come partecipare ai LIDI? </vt:lpstr>
      <vt:lpstr> Come contribuire ai LIDI? </vt:lpstr>
      <vt:lpstr>Come sapere di più dei prossimi LIDI?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LIDI</dc:title>
  <dc:creator>rossife</dc:creator>
  <cp:lastModifiedBy>Andrea Pappalardo</cp:lastModifiedBy>
  <cp:revision>51</cp:revision>
  <dcterms:created xsi:type="dcterms:W3CDTF">2019-09-05T10:07:00Z</dcterms:created>
  <dcterms:modified xsi:type="dcterms:W3CDTF">2019-12-13T13:37:42Z</dcterms:modified>
</cp:coreProperties>
</file>